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6" r:id="rId9"/>
    <p:sldId id="265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52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354E1-160B-466F-BFC8-BDD44EB5C0B5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4A5B5-6884-4790-B44A-6A01FE6A17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723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4A5B5-6884-4790-B44A-6A01FE6A179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099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C77E9B4-9915-4C69-8F98-A607E625B45E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5768D0-4D3A-4D55-B6F0-BF3528C105C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hyperlink" Target="http://ru.wikipedia.org/wiki/%D0%9F%D0%B5%D1%88%D0%B5%D1%85%D0%BE%D0%B4" TargetMode="External"/><Relationship Id="rId7" Type="http://schemas.openxmlformats.org/officeDocument/2006/relationships/hyperlink" Target="http://ru.wikipedia.org/wiki/%D0%9E%D0%B1%D1%89%D0%B5%D1%81%D1%82%D0%B2%D0%B5%D0%BD%D0%BD%D1%8B%D0%B9_%D1%82%D1%80%D0%B0%D0%BD%D1%81%D0%BF%D0%BE%D1%80%D1%82" TargetMode="External"/><Relationship Id="rId2" Type="http://schemas.openxmlformats.org/officeDocument/2006/relationships/hyperlink" Target="http://ru.wikipedia.org/wiki/%D0%9F%D1%80%D0%BE%D0%B5%D0%B7%D0%B6%D0%B0%D1%8F_%D1%87%D0%B0%D1%81%D1%82%D1%8C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ru.wikipedia.org/wiki/%D0%9F%D0%B5%D1%80%D0%B5%D0%BA%D1%80%D1%91%D1%81%D1%82%D0%BE%D0%BA" TargetMode="External"/><Relationship Id="rId5" Type="http://schemas.openxmlformats.org/officeDocument/2006/relationships/hyperlink" Target="http://ru.wikipedia.org/wiki/%D0%94%D0%BE%D1%80%D0%BE%D0%B3%D0%B0" TargetMode="External"/><Relationship Id="rId4" Type="http://schemas.openxmlformats.org/officeDocument/2006/relationships/hyperlink" Target="http://ru.wikipedia.org/wiki/%D0%A3%D0%BB%D0%B8%D1%86%D0%B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136904" cy="18002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Правила дорожного движения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204864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/>
              <a:t>Пешехо́дный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перехо́д</a:t>
            </a:r>
            <a:r>
              <a:rPr lang="ru-RU" sz="2400" dirty="0" smtClean="0"/>
              <a:t> — </a:t>
            </a:r>
            <a:r>
              <a:rPr lang="ru-RU" sz="2400" dirty="0" smtClean="0">
                <a:solidFill>
                  <a:srgbClr val="7030A0"/>
                </a:solidFill>
              </a:rPr>
              <a:t>специальная область на </a:t>
            </a:r>
            <a:r>
              <a:rPr lang="ru-RU" sz="2400" dirty="0" smtClean="0">
                <a:solidFill>
                  <a:srgbClr val="7030A0"/>
                </a:solidFill>
                <a:hlinkClick r:id="rId2" tooltip="Проезжая часть"/>
              </a:rPr>
              <a:t>проезжей части</a:t>
            </a:r>
            <a:r>
              <a:rPr lang="ru-RU" sz="2400" dirty="0" smtClean="0">
                <a:solidFill>
                  <a:srgbClr val="7030A0"/>
                </a:solidFill>
              </a:rPr>
              <a:t> дороги, выделенная для перехода </a:t>
            </a:r>
            <a:r>
              <a:rPr lang="ru-RU" sz="2400" dirty="0" smtClean="0">
                <a:solidFill>
                  <a:srgbClr val="7030A0"/>
                </a:solidFill>
                <a:hlinkClick r:id="rId3" tooltip="Пешеход"/>
              </a:rPr>
              <a:t>пешеходов</a:t>
            </a:r>
            <a:r>
              <a:rPr lang="ru-RU" sz="2400" dirty="0" smtClean="0">
                <a:solidFill>
                  <a:srgbClr val="7030A0"/>
                </a:solidFill>
              </a:rPr>
              <a:t> на другую сторону </a:t>
            </a:r>
            <a:r>
              <a:rPr lang="ru-RU" sz="2400" dirty="0" smtClean="0">
                <a:solidFill>
                  <a:srgbClr val="7030A0"/>
                </a:solidFill>
                <a:hlinkClick r:id="rId4" tooltip="Улица"/>
              </a:rPr>
              <a:t>улицы</a:t>
            </a:r>
            <a:r>
              <a:rPr lang="ru-RU" sz="2400" dirty="0" smtClean="0">
                <a:solidFill>
                  <a:srgbClr val="7030A0"/>
                </a:solidFill>
              </a:rPr>
              <a:t> или </a:t>
            </a:r>
            <a:r>
              <a:rPr lang="ru-RU" sz="2400" dirty="0" smtClean="0">
                <a:solidFill>
                  <a:srgbClr val="7030A0"/>
                </a:solidFill>
                <a:hlinkClick r:id="rId5" tooltip="Дорога"/>
              </a:rPr>
              <a:t>дороги</a:t>
            </a:r>
            <a:r>
              <a:rPr lang="ru-RU" sz="2400" dirty="0" smtClean="0">
                <a:solidFill>
                  <a:srgbClr val="7030A0"/>
                </a:solidFill>
              </a:rPr>
              <a:t> Пешеходные переходы устанавливаются непосредственно перед </a:t>
            </a:r>
            <a:r>
              <a:rPr lang="ru-RU" sz="2400" dirty="0" smtClean="0">
                <a:solidFill>
                  <a:srgbClr val="7030A0"/>
                </a:solidFill>
                <a:hlinkClick r:id="rId6" tooltip="Перекрёсток"/>
              </a:rPr>
              <a:t>перекрёстками</a:t>
            </a:r>
            <a:r>
              <a:rPr lang="ru-RU" sz="2400" dirty="0" smtClean="0">
                <a:solidFill>
                  <a:srgbClr val="7030A0"/>
                </a:solidFill>
              </a:rPr>
              <a:t>, вблизи остановок </a:t>
            </a:r>
            <a:r>
              <a:rPr lang="ru-RU" sz="2400" dirty="0" smtClean="0">
                <a:solidFill>
                  <a:srgbClr val="7030A0"/>
                </a:solidFill>
                <a:hlinkClick r:id="rId7" tooltip="Общественный транспорт"/>
              </a:rPr>
              <a:t>общественного </a:t>
            </a:r>
            <a:r>
              <a:rPr lang="ru-RU" sz="2400" dirty="0" smtClean="0">
                <a:hlinkClick r:id="rId7" tooltip="Общественный транспорт"/>
              </a:rPr>
              <a:t>транспорта</a:t>
            </a:r>
            <a:r>
              <a:rPr lang="ru-RU" sz="2400" dirty="0"/>
              <a:t>.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6" y="1650206"/>
            <a:ext cx="4248472" cy="517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5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FF0000"/>
                </a:solidFill>
                <a:effectLst/>
              </a:rPr>
              <a:t>Обучение ребенка безопасности движения – ежедневный процесс без перерывов и выходных. Правила безопасности на дороге должны быть усвоены так, что уже не задумываешься, когда какое применить</a:t>
            </a:r>
            <a:r>
              <a:rPr lang="ru-RU" dirty="0" smtClean="0">
                <a:effectLst/>
              </a:rPr>
              <a:t>.</a:t>
            </a:r>
            <a:endParaRPr lang="ru-RU" dirty="0"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1008" y="538067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/>
              </a:rPr>
              <a:t>Как ведут себя близкие, так и ребенок будет вести себя на дороге. Поэтому усвоение правил безопасности на дороге начинается с неосознанного подражания взрослым.</a:t>
            </a:r>
            <a:endParaRPr lang="ru-RU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  <p:pic>
        <p:nvPicPr>
          <p:cNvPr id="11266" name="Picture 2" descr="http://s4.image1.org/images/2012/02/17/1/2eaf0abc898569315a3a5abeefd618a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76672"/>
            <a:ext cx="3706912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burgas.bg/uploads/b5c4fb8a72283396ede397e8a7ca15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20888"/>
            <a:ext cx="4320480" cy="421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9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</a:rPr>
              <a:t>Давайте столько информации, сколько ребенок может усвоить.</a:t>
            </a: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</a:rPr>
              <a:t>Играйте с малышом в дорожное движение.</a:t>
            </a: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</a:rPr>
              <a:t>Указывайте ребенку на нарушения правил со стороны окружающих.</a:t>
            </a: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</a:rPr>
              <a:t>Развивайте пространственное мышление ребенка (близко – далеко, слева – справа, здесь – там).</a:t>
            </a: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</a:rPr>
              <a:t>Развивайте глазомер и ощущение скорости (быстро – средне – медленно).</a:t>
            </a:r>
          </a:p>
          <a:p>
            <a:pPr algn="just">
              <a:buFont typeface="+mj-lt"/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effectLst/>
              </a:rPr>
              <a:t>Не пугайте ребенка опасностями на дороге.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4338" name="Picture 2" descr="http://mediasubs.ru/group/uploads/no/novyie-vozmozhnosti-novogo-soznaniya-upravlenie-dengami-zdorove-reshenie-problem/image2/Y2MtNjgw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0"/>
            <a:ext cx="432048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3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824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Как правильно переходить дорогу по зебре</a:t>
            </a:r>
            <a:endParaRPr lang="ru-RU" sz="3200" dirty="0"/>
          </a:p>
        </p:txBody>
      </p:sp>
      <p:pic>
        <p:nvPicPr>
          <p:cNvPr id="5126" name="Picture 6" descr="http://be.convdocs.org/pars_docs/refs/108/107308/107308_html_m7ecd04b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2132236" cy="21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3429000"/>
            <a:ext cx="34381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effectLst/>
                <a:latin typeface="Verdana"/>
              </a:rPr>
              <a:t>Во-первых, нужно помнить, что переходить проезжую часть необходимо только в специально отведенных местах.  Ни в коем случае нельзя пересекать дорогу вне пешеходного перехода.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08104" y="1039777"/>
            <a:ext cx="34918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B050"/>
                </a:solidFill>
                <a:effectLst/>
                <a:latin typeface="Verdana"/>
              </a:rPr>
              <a:t>В школах дети рисуют </a:t>
            </a:r>
            <a:r>
              <a:rPr lang="ru-RU" sz="2000" i="1" dirty="0" smtClean="0">
                <a:solidFill>
                  <a:srgbClr val="00B050"/>
                </a:solidFill>
                <a:effectLst/>
                <a:latin typeface="Verdana"/>
              </a:rPr>
              <a:t>схему своего маршрута передвижения </a:t>
            </a:r>
            <a:r>
              <a:rPr lang="ru-RU" sz="2000" dirty="0" smtClean="0">
                <a:solidFill>
                  <a:srgbClr val="00B050"/>
                </a:solidFill>
                <a:effectLst/>
                <a:latin typeface="Verdana"/>
              </a:rPr>
              <a:t>из учебного заведения домой. Лучше пройти с ребенком путь его следования и объяснить все проблемные ситуации и места. Если на пути ребенка есть плохо проглядываемые повороты дороге лучше выбрать более длинный, но безопасный маршрут. Или же научить малыша прислушиваться к звуку приближающегося транспорта.</a:t>
            </a:r>
            <a:endParaRPr lang="ru-RU" sz="2000" dirty="0">
              <a:solidFill>
                <a:srgbClr val="00B050"/>
              </a:solidFill>
            </a:endParaRPr>
          </a:p>
        </p:txBody>
      </p:sp>
      <p:pic>
        <p:nvPicPr>
          <p:cNvPr id="5130" name="Picture 10" descr="http://illustrators.ru/illustrations/440890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000" y="1499118"/>
            <a:ext cx="2448273" cy="251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9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260648"/>
            <a:ext cx="10404648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Какие виды пешеходного перехода есть?</a:t>
            </a:r>
            <a:endParaRPr lang="ru-RU" sz="3200" dirty="0">
              <a:solidFill>
                <a:srgbClr val="FFC000"/>
              </a:solidFill>
            </a:endParaRPr>
          </a:p>
        </p:txBody>
      </p:sp>
      <p:pic>
        <p:nvPicPr>
          <p:cNvPr id="7176" name="Picture 8" descr="http://uch.znate.ru/tw_files2/urls_1/6/d-5318/img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51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528392" cy="1143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Светофор </a:t>
            </a:r>
            <a:endParaRPr lang="ru-RU" dirty="0"/>
          </a:p>
        </p:txBody>
      </p:sp>
      <p:pic>
        <p:nvPicPr>
          <p:cNvPr id="8194" name="Picture 2" descr="http://rushkolnik.ru/tw_files2/urls_2/536/d-535216/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980728"/>
            <a:ext cx="520824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img12.proshkolu.ru/content/media/pic/std/5000000/4358000/4357276-41c009a570714cf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933056"/>
            <a:ext cx="5724128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sosh1-yaltch.edu.cap.ru/home/5021/2013/foto/pdd/_1_~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" y="1533210"/>
            <a:ext cx="3333750" cy="532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4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43809" y="116632"/>
            <a:ext cx="33661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7030A0"/>
                </a:solidFill>
                <a:effectLst/>
              </a:rPr>
              <a:t>Красный глаз его открылся, </a:t>
            </a:r>
            <a:br>
              <a:rPr lang="ru-RU" sz="2000" dirty="0" smtClean="0">
                <a:solidFill>
                  <a:srgbClr val="7030A0"/>
                </a:solidFill>
                <a:effectLst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</a:rPr>
              <a:t>Значит, хочет он сказать: </a:t>
            </a:r>
            <a:br>
              <a:rPr lang="ru-RU" sz="2000" dirty="0" smtClean="0">
                <a:solidFill>
                  <a:srgbClr val="7030A0"/>
                </a:solidFill>
                <a:effectLst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</a:rPr>
              <a:t>Как бы ты не торопился, </a:t>
            </a:r>
            <a:br>
              <a:rPr lang="ru-RU" sz="2000" dirty="0" smtClean="0">
                <a:solidFill>
                  <a:srgbClr val="7030A0"/>
                </a:solidFill>
                <a:effectLst/>
              </a:rPr>
            </a:br>
            <a:r>
              <a:rPr lang="ru-RU" sz="2000" dirty="0" smtClean="0">
                <a:solidFill>
                  <a:srgbClr val="7030A0"/>
                </a:solidFill>
                <a:effectLst/>
              </a:rPr>
              <a:t>Должен ты сейчас стоять!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9220" name="Picture 4" descr="http://gnti.ru/imgdump/4522-gnti-ZZQK685z98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1" y="116632"/>
            <a:ext cx="237626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24391" y="1791306"/>
            <a:ext cx="3240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Вот мигает желтым глазом. </a:t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Приготовься, говорит! </a:t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Как закрою этот – разом </a:t>
            </a:r>
            <a:br>
              <a:rPr lang="ru-RU" dirty="0" smtClean="0">
                <a:solidFill>
                  <a:srgbClr val="002060"/>
                </a:solidFill>
                <a:effectLst/>
              </a:rPr>
            </a:br>
            <a:r>
              <a:rPr lang="ru-RU" dirty="0" smtClean="0">
                <a:solidFill>
                  <a:srgbClr val="002060"/>
                </a:solidFill>
                <a:effectLst/>
              </a:rPr>
              <a:t>Будет третий глаз открыт</a:t>
            </a:r>
            <a:r>
              <a:rPr lang="ru-RU" dirty="0" smtClean="0">
                <a:effectLst/>
              </a:rPr>
              <a:t>.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310166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Третий глаз горит зеленым,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Все машины встали в ряд.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Можем мы идти, Алена, 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Мама с папой говорят.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224" name="Picture 8" descr="http://www.cars.ru/static/imagecache/content_images_750x563/files/magazine/images/20153961/7f15cad8bdde8be910754a2b1ce220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10721"/>
            <a:ext cx="3328441" cy="253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189130"/>
              </p:ext>
            </p:extLst>
          </p:nvPr>
        </p:nvGraphicFramePr>
        <p:xfrm>
          <a:off x="251520" y="4797152"/>
          <a:ext cx="6400800" cy="1554480"/>
        </p:xfrm>
        <a:graphic>
          <a:graphicData uri="http://schemas.openxmlformats.org/drawingml/2006/table">
            <a:tbl>
              <a:tblPr/>
              <a:tblGrid>
                <a:gridCol w="6400800"/>
              </a:tblGrid>
              <a:tr h="0">
                <a:tc>
                  <a:txBody>
                    <a:bodyPr/>
                    <a:lstStyle/>
                    <a:p>
                      <a:r>
                        <a:rPr lang="ru-RU" dirty="0"/>
                        <a:t>Три разноцветных круга</a:t>
                      </a:r>
                      <a:br>
                        <a:rPr lang="ru-RU" dirty="0"/>
                      </a:br>
                      <a:r>
                        <a:rPr lang="ru-RU" dirty="0"/>
                        <a:t>Мигают друг за другом.</a:t>
                      </a:r>
                      <a:br>
                        <a:rPr lang="ru-RU" dirty="0"/>
                      </a:br>
                      <a:r>
                        <a:rPr lang="ru-RU" dirty="0"/>
                        <a:t>Светятся, моргают –</a:t>
                      </a:r>
                      <a:br>
                        <a:rPr lang="ru-RU" dirty="0"/>
                      </a:br>
                      <a:r>
                        <a:rPr lang="ru-RU" dirty="0"/>
                        <a:t>Людям помогают.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dirty="0">
                          <a:effectLst/>
                        </a:rPr>
                        <a:t>Светофор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6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72"/>
            <a:ext cx="276225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73519" y="116632"/>
            <a:ext cx="32221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srgbClr val="FF0000"/>
                </a:solidFill>
              </a:rPr>
              <a:t>Не летит, не жужжит,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Жук по улице бежит.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И горят в глазах жука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Два блестящих огонька.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i="1" dirty="0">
                <a:solidFill>
                  <a:srgbClr val="FF0000"/>
                </a:solidFill>
              </a:rPr>
              <a:t>Автомобиль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2756272"/>
            <a:ext cx="37096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Братцы в гости снарядились,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Друг за друга уцепились.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И помчались в путь далёк,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dirty="0">
                <a:solidFill>
                  <a:prstClr val="black"/>
                </a:solidFill>
              </a:rPr>
              <a:t>Лишь оставили дымок.</a:t>
            </a:r>
            <a:br>
              <a:rPr lang="ru-RU" dirty="0">
                <a:solidFill>
                  <a:prstClr val="black"/>
                </a:solidFill>
              </a:rPr>
            </a:br>
            <a:r>
              <a:rPr lang="ru-RU" i="1" dirty="0">
                <a:solidFill>
                  <a:prstClr val="black"/>
                </a:solidFill>
              </a:rPr>
              <a:t>Поезд, вагоны</a:t>
            </a:r>
            <a:r>
              <a:rPr lang="ru-RU" dirty="0">
                <a:solidFill>
                  <a:prstClr val="black"/>
                </a:solidFill>
              </a:rPr>
              <a:t/>
            </a:r>
            <a:br>
              <a:rPr lang="ru-RU" dirty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1088"/>
            <a:ext cx="4706937" cy="170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040" y="4653136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effectLst/>
              </a:rPr>
              <a:t>Ясным утром вдоль дороги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 траве блестит роса,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Крутят ноги вдоль дороги 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Два весёлых колеса,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Это мой… </a:t>
            </a:r>
            <a:r>
              <a:rPr lang="ru-RU" i="1" dirty="0" smtClean="0">
                <a:effectLst/>
              </a:rPr>
              <a:t>Велосипед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10245" name="Picture 5" descr="http://www.velodrive.ru/upload/iblock/fc3/fc3f6f2b1ca1f28e4748c5285a18db9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7" y="1682675"/>
            <a:ext cx="4119612" cy="253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3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dskvp58.mskobr.ru/images/cms/data/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94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forum.auto35.ru/img/actions/flicker/flicker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03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240</TotalTime>
  <Words>242</Words>
  <Application>Microsoft Office PowerPoint</Application>
  <PresentationFormat>Экран (4:3)</PresentationFormat>
  <Paragraphs>24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Правила дорожного движения </vt:lpstr>
      <vt:lpstr>Презентация PowerPoint</vt:lpstr>
      <vt:lpstr>Как правильно переходить дорогу по зебре</vt:lpstr>
      <vt:lpstr>Какие виды пешеходного перехода есть?</vt:lpstr>
      <vt:lpstr>Светофор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Нелли</cp:lastModifiedBy>
  <cp:revision>19</cp:revision>
  <dcterms:created xsi:type="dcterms:W3CDTF">2014-06-21T16:34:47Z</dcterms:created>
  <dcterms:modified xsi:type="dcterms:W3CDTF">2016-03-13T01:37:02Z</dcterms:modified>
</cp:coreProperties>
</file>